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9"/>
  </p:notesMasterIdLst>
  <p:sldIdLst>
    <p:sldId id="256" r:id="rId2"/>
    <p:sldId id="257" r:id="rId3"/>
    <p:sldId id="258" r:id="rId4"/>
    <p:sldId id="260" r:id="rId5"/>
    <p:sldId id="261" r:id="rId6"/>
    <p:sldId id="262" r:id="rId7"/>
    <p:sldId id="263" r:id="rId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308" autoAdjust="0"/>
  </p:normalViewPr>
  <p:slideViewPr>
    <p:cSldViewPr>
      <p:cViewPr>
        <p:scale>
          <a:sx n="75" d="100"/>
          <a:sy n="75" d="100"/>
        </p:scale>
        <p:origin x="-1236"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C27A23B3-642E-4325-876F-65ECA1261EC3}" type="datetimeFigureOut">
              <a:rPr lang="en-US"/>
              <a:pPr>
                <a:defRPr/>
              </a:pPr>
              <a:t>11/13/2018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C701B3DE-E281-4C82-AB2F-5A1791E0FB47}" type="slidenum">
              <a:rPr lang="en-US"/>
              <a:pPr>
                <a:defRPr/>
              </a:pPr>
              <a:t>‹#›</a:t>
            </a:fld>
            <a:endParaRPr lang="en-US"/>
          </a:p>
        </p:txBody>
      </p:sp>
    </p:spTree>
    <p:extLst>
      <p:ext uri="{BB962C8B-B14F-4D97-AF65-F5344CB8AC3E}">
        <p14:creationId xmlns:p14="http://schemas.microsoft.com/office/powerpoint/2010/main" val="14517488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20F798E3-B5A8-4524-9F66-CFF7F95E43F5}"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latin typeface="Times New Roman" pitchFamily="18" charset="0"/>
                <a:cs typeface="Times New Roman" pitchFamily="18" charset="0"/>
              </a:rPr>
              <a:t>Sue</a:t>
            </a:r>
            <a:r>
              <a:rPr lang="en-US" baseline="0" dirty="0" smtClean="0">
                <a:latin typeface="Times New Roman" pitchFamily="18" charset="0"/>
                <a:cs typeface="Times New Roman" pitchFamily="18" charset="0"/>
              </a:rPr>
              <a:t> is a 16</a:t>
            </a:r>
            <a:r>
              <a:rPr lang="en-US" baseline="30000" dirty="0" smtClean="0">
                <a:latin typeface="Times New Roman" pitchFamily="18" charset="0"/>
                <a:cs typeface="Times New Roman" pitchFamily="18" charset="0"/>
              </a:rPr>
              <a:t>th</a:t>
            </a:r>
            <a:r>
              <a:rPr lang="en-US" baseline="0" dirty="0" smtClean="0">
                <a:latin typeface="Times New Roman" pitchFamily="18" charset="0"/>
                <a:cs typeface="Times New Roman" pitchFamily="18" charset="0"/>
              </a:rPr>
              <a:t> year old Korean student, with history of self-harm, drug abuse, and theft. She also refuses to open up or talk to the counselor. She is also usually shabbily dressed, has bad body odor, and always hostile. Sue has an alcoholic mother who has had a series of relationships leading to frequent moves and different schools for Sue. Sue was once sexually abused by one of her mother’s lovers and she attempted suicide. Currently, she lives with her aunt who is always struggling to provide for Sue and her own five children. The absence of guidance from a parent and someone to look after her contributed to her indulging in drug abuse and theft. It also made her a victim of sexual abuse at a young age. This resulted in self-harm in the form of an attempt to commit suicide and subsequent inflict of bodily injuries. This experience has left her hostile and keeping to herself. The frequent moving from one school to another has also tampered with her education.</a:t>
            </a:r>
            <a:endParaRPr lang="en-US" dirty="0" smtClean="0">
              <a:latin typeface="Times New Roman" pitchFamily="18" charset="0"/>
              <a:cs typeface="Times New Roman" pitchFamily="18" charset="0"/>
            </a:endParaRPr>
          </a:p>
        </p:txBody>
      </p:sp>
      <p:sp>
        <p:nvSpPr>
          <p:cNvPr id="2970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41F7DD4-9108-4E4D-8971-6BBD2B05AF7A}" type="slidenum">
              <a:rPr lang="en-US" smtClean="0"/>
              <a:pPr fontAlgn="base">
                <a:spcBef>
                  <a:spcPct val="0"/>
                </a:spcBef>
                <a:spcAft>
                  <a:spcPct val="0"/>
                </a:spcAft>
                <a:defRPr/>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latin typeface="Times New Roman" pitchFamily="18" charset="0"/>
                <a:cs typeface="Times New Roman" pitchFamily="18" charset="0"/>
              </a:rPr>
              <a:t> </a:t>
            </a:r>
            <a:r>
              <a:rPr lang="en-US" sz="1200" kern="1200" dirty="0" smtClean="0">
                <a:solidFill>
                  <a:schemeClr val="tx1"/>
                </a:solidFill>
                <a:latin typeface="Times New Roman" pitchFamily="18" charset="0"/>
                <a:ea typeface="+mn-ea"/>
                <a:cs typeface="Times New Roman" pitchFamily="18" charset="0"/>
              </a:rPr>
              <a:t>The action taken by Sue to move to a family with a responsible parent, she undergoes a transformation of behavior by quitting drug abuse and instead uses her time to take care of her nieces. She develops love and trust towards her aunt who happens to give her proper attention by visiting her in school as a way of concern. All these shows a change in behavior because Sue has turned into a responsible child.</a:t>
            </a:r>
          </a:p>
        </p:txBody>
      </p:sp>
      <p:sp>
        <p:nvSpPr>
          <p:cNvPr id="3072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5DEE5F5-5FA8-4C96-9D6D-58521A471045}" type="slidenum">
              <a:rPr lang="en-US" smtClean="0"/>
              <a:pPr fontAlgn="base">
                <a:spcBef>
                  <a:spcPct val="0"/>
                </a:spcBef>
                <a:spcAft>
                  <a:spcPct val="0"/>
                </a:spcAft>
                <a:defRPr/>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latin typeface="Times New Roman" pitchFamily="18" charset="0"/>
                <a:cs typeface="Times New Roman" pitchFamily="18" charset="0"/>
              </a:rPr>
              <a:t> The primary role that can be related to Sue is an influential role. Through the actions of Sue, it is evident that she had the capability of influencing her peers to use drugs while in school. It implies that while in school, she was able to break the school rules because she was frequently involved in indiscipline issues such as theft. The influential role correlates with her earlier behavior because she abused drugs and was involved in other undesired activities. </a:t>
            </a:r>
          </a:p>
        </p:txBody>
      </p:sp>
      <p:sp>
        <p:nvSpPr>
          <p:cNvPr id="327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10ECE49-15CB-4212-B912-4BFBCDA0800E}" type="slidenum">
              <a:rPr lang="en-US" smtClean="0"/>
              <a:pPr fontAlgn="base">
                <a:spcBef>
                  <a:spcPct val="0"/>
                </a:spcBef>
                <a:spcAft>
                  <a:spcPct val="0"/>
                </a:spcAft>
                <a:defRPr/>
              </a:pPr>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latin typeface="Times New Roman" pitchFamily="18" charset="0"/>
                <a:cs typeface="Times New Roman" pitchFamily="18" charset="0"/>
              </a:rPr>
              <a:t> The</a:t>
            </a:r>
            <a:r>
              <a:rPr lang="en-US" baseline="0" dirty="0" smtClean="0">
                <a:latin typeface="Times New Roman" pitchFamily="18" charset="0"/>
                <a:cs typeface="Times New Roman" pitchFamily="18" charset="0"/>
              </a:rPr>
              <a:t> best intervention for Sue would be adolescence focused intervention and therapies to correct the maladaptive behavior. These therapies include interpersonal psychotherapy, cognitive behavioral therapy, group work with peers, as well as trauma-focused cognitive-behavioral therapy. These therapies can be used independently or in combination. Also, parent focused intervention and family focused intervention would also be helpful for Sue (</a:t>
            </a:r>
            <a:r>
              <a:rPr lang="en-US" sz="1200" dirty="0" smtClean="0">
                <a:latin typeface="Times New Roman" pitchFamily="18" charset="0"/>
                <a:cs typeface="Times New Roman" pitchFamily="18" charset="0"/>
              </a:rPr>
              <a:t>Alexander et al., 2013</a:t>
            </a:r>
            <a:r>
              <a:rPr lang="en-US" baseline="0" dirty="0" smtClean="0">
                <a:latin typeface="Times New Roman" pitchFamily="18" charset="0"/>
                <a:cs typeface="Times New Roman" pitchFamily="18" charset="0"/>
              </a:rPr>
              <a:t>).</a:t>
            </a:r>
            <a:endParaRPr lang="en-US" dirty="0" smtClean="0">
              <a:latin typeface="Times New Roman" pitchFamily="18" charset="0"/>
              <a:cs typeface="Times New Roman" pitchFamily="18" charset="0"/>
            </a:endParaRPr>
          </a:p>
        </p:txBody>
      </p:sp>
      <p:sp>
        <p:nvSpPr>
          <p:cNvPr id="327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10ECE49-15CB-4212-B912-4BFBCDA0800E}" type="slidenum">
              <a:rPr lang="en-US" smtClean="0"/>
              <a:pPr fontAlgn="base">
                <a:spcBef>
                  <a:spcPct val="0"/>
                </a:spcBef>
                <a:spcAft>
                  <a:spcPct val="0"/>
                </a:spcAft>
                <a:defRPr/>
              </a:pPr>
              <a:t>5</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latin typeface="Times New Roman" pitchFamily="18" charset="0"/>
                <a:cs typeface="Times New Roman" pitchFamily="18" charset="0"/>
              </a:rPr>
              <a:t> Sue’s aunt can seek for other available resources in our community for support. These include:</a:t>
            </a:r>
          </a:p>
          <a:p>
            <a:pPr marL="0" marR="0" indent="0" algn="l" defTabSz="914400" rtl="0" eaLnBrk="1" fontAlgn="base" latinLnBrk="0" hangingPunct="1">
              <a:lnSpc>
                <a:spcPct val="100000"/>
              </a:lnSpc>
              <a:spcBef>
                <a:spcPct val="0"/>
              </a:spcBef>
              <a:spcAft>
                <a:spcPct val="0"/>
              </a:spcAft>
              <a:buClrTx/>
              <a:buSzTx/>
              <a:buFontTx/>
              <a:buNone/>
              <a:tabLst/>
              <a:defRPr/>
            </a:pPr>
            <a:r>
              <a:rPr lang="en-US" b="1" dirty="0" smtClean="0">
                <a:latin typeface="Times New Roman" pitchFamily="18" charset="0"/>
                <a:cs typeface="Times New Roman" pitchFamily="18" charset="0"/>
              </a:rPr>
              <a:t>Parenting Practices and Family Support Services-</a:t>
            </a:r>
            <a:r>
              <a:rPr lang="en-US" b="0" dirty="0" smtClean="0">
                <a:latin typeface="Times New Roman" pitchFamily="18" charset="0"/>
                <a:cs typeface="Times New Roman" pitchFamily="18" charset="0"/>
              </a:rPr>
              <a:t>the</a:t>
            </a:r>
            <a:r>
              <a:rPr lang="en-US" b="0" baseline="0" dirty="0" smtClean="0">
                <a:latin typeface="Times New Roman" pitchFamily="18" charset="0"/>
                <a:cs typeface="Times New Roman" pitchFamily="18" charset="0"/>
              </a:rPr>
              <a:t> services offered here include </a:t>
            </a:r>
            <a:r>
              <a:rPr lang="en-US" sz="1200" b="0" i="0" kern="1200" dirty="0" smtClean="0">
                <a:solidFill>
                  <a:schemeClr val="tx1"/>
                </a:solidFill>
                <a:latin typeface="+mn-lt"/>
                <a:ea typeface="+mn-ea"/>
                <a:cs typeface="+mn-cs"/>
              </a:rPr>
              <a:t>individual social support interventions, such as in-home education and parent aide programs.</a:t>
            </a:r>
          </a:p>
          <a:p>
            <a:pPr marL="0" marR="0" indent="0" algn="l" defTabSz="914400" rtl="0" eaLnBrk="1" fontAlgn="base" latinLnBrk="0" hangingPunct="1">
              <a:lnSpc>
                <a:spcPct val="100000"/>
              </a:lnSpc>
              <a:spcBef>
                <a:spcPct val="0"/>
              </a:spcBef>
              <a:spcAft>
                <a:spcPct val="0"/>
              </a:spcAft>
              <a:buClrTx/>
              <a:buSzTx/>
              <a:buFontTx/>
              <a:buNone/>
              <a:tabLst/>
              <a:defRPr/>
            </a:pPr>
            <a:r>
              <a:rPr lang="en-US" b="1" dirty="0" smtClean="0">
                <a:latin typeface="Times New Roman" pitchFamily="18" charset="0"/>
                <a:cs typeface="Times New Roman" pitchFamily="18" charset="0"/>
              </a:rPr>
              <a:t>School-Based Sexual Abuse Prevention- </a:t>
            </a:r>
            <a:r>
              <a:rPr lang="en-US" b="0" dirty="0" smtClean="0">
                <a:latin typeface="Times New Roman" pitchFamily="18" charset="0"/>
                <a:cs typeface="Times New Roman" pitchFamily="18" charset="0"/>
              </a:rPr>
              <a:t>prevention</a:t>
            </a:r>
            <a:r>
              <a:rPr lang="en-US" b="0" baseline="0" dirty="0" smtClean="0">
                <a:latin typeface="Times New Roman" pitchFamily="18" charset="0"/>
                <a:cs typeface="Times New Roman" pitchFamily="18" charset="0"/>
              </a:rPr>
              <a:t> of child abuse and teaching the children to protect themselves from further abuse by reporting or using other protective measures.</a:t>
            </a:r>
            <a:endParaRPr lang="en-US" b="1" dirty="0" smtClean="0">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defRPr/>
            </a:pPr>
            <a:r>
              <a:rPr lang="en-US" b="1" dirty="0" smtClean="0">
                <a:latin typeface="Times New Roman" pitchFamily="18" charset="0"/>
                <a:cs typeface="Times New Roman" pitchFamily="18" charset="0"/>
              </a:rPr>
              <a:t>Child Protective Services Investigation and Casework-</a:t>
            </a:r>
            <a:r>
              <a:rPr lang="en-US" b="0" dirty="0" smtClean="0">
                <a:latin typeface="Times New Roman" pitchFamily="18" charset="0"/>
                <a:cs typeface="Times New Roman" pitchFamily="18" charset="0"/>
              </a:rPr>
              <a:t>investigating</a:t>
            </a:r>
            <a:r>
              <a:rPr lang="en-US" b="0" baseline="0" dirty="0" smtClean="0">
                <a:latin typeface="Times New Roman" pitchFamily="18" charset="0"/>
                <a:cs typeface="Times New Roman" pitchFamily="18" charset="0"/>
              </a:rPr>
              <a:t> and substantiating or dismissing child maltreatment. Social workers are mostly responsible for this.</a:t>
            </a:r>
          </a:p>
          <a:p>
            <a:pPr marL="0" marR="0" indent="0" algn="l" defTabSz="914400" rtl="0" eaLnBrk="1" fontAlgn="base" latinLnBrk="0" hangingPunct="1">
              <a:lnSpc>
                <a:spcPct val="100000"/>
              </a:lnSpc>
              <a:spcBef>
                <a:spcPct val="0"/>
              </a:spcBef>
              <a:spcAft>
                <a:spcPct val="0"/>
              </a:spcAft>
              <a:buClrTx/>
              <a:buSzTx/>
              <a:buFontTx/>
              <a:buNone/>
              <a:tabLst/>
              <a:defRPr/>
            </a:pPr>
            <a:r>
              <a:rPr lang="en-US" b="1" baseline="0" dirty="0" smtClean="0">
                <a:latin typeface="Times New Roman" pitchFamily="18" charset="0"/>
                <a:cs typeface="Times New Roman" pitchFamily="18" charset="0"/>
              </a:rPr>
              <a:t>Intensive Family Preservation Services- </a:t>
            </a:r>
            <a:r>
              <a:rPr lang="en-US" b="0" baseline="0" dirty="0" smtClean="0">
                <a:latin typeface="Times New Roman" pitchFamily="18" charset="0"/>
                <a:cs typeface="Times New Roman" pitchFamily="18" charset="0"/>
              </a:rPr>
              <a:t>services offered include child placement to alternate care or keeping the family intact by providing support services (</a:t>
            </a:r>
            <a:r>
              <a:rPr lang="en-US" sz="1200" dirty="0" err="1" smtClean="0">
                <a:latin typeface="Times New Roman" pitchFamily="18" charset="0"/>
                <a:cs typeface="Times New Roman" pitchFamily="18" charset="0"/>
              </a:rPr>
              <a:t>Hibbs</a:t>
            </a:r>
            <a:r>
              <a:rPr lang="en-US" sz="1200" baseline="0" dirty="0" smtClean="0">
                <a:latin typeface="Times New Roman" pitchFamily="18" charset="0"/>
                <a:cs typeface="Times New Roman" pitchFamily="18" charset="0"/>
              </a:rPr>
              <a:t> </a:t>
            </a:r>
            <a:r>
              <a:rPr lang="en-US" sz="1200" dirty="0" smtClean="0">
                <a:latin typeface="Times New Roman" pitchFamily="18" charset="0"/>
                <a:cs typeface="Times New Roman" pitchFamily="18" charset="0"/>
              </a:rPr>
              <a:t>&amp; Jensen, 1996</a:t>
            </a:r>
            <a:r>
              <a:rPr lang="en-US" b="0" baseline="0" dirty="0" smtClean="0">
                <a:latin typeface="Times New Roman" pitchFamily="18" charset="0"/>
                <a:cs typeface="Times New Roman" pitchFamily="18" charset="0"/>
              </a:rPr>
              <a:t>). </a:t>
            </a:r>
            <a:endParaRPr lang="en-US" b="1" baseline="0" dirty="0" smtClean="0">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defRPr/>
            </a:pPr>
            <a:endParaRPr lang="en-US" b="0" baseline="0" dirty="0" smtClean="0">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defRPr/>
            </a:pPr>
            <a:endParaRPr lang="en-US" b="1" dirty="0" smtClean="0">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defRPr/>
            </a:pPr>
            <a:endParaRPr lang="en-US" b="1" dirty="0" smtClean="0">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defRPr/>
            </a:pPr>
            <a:endParaRPr lang="en-US" dirty="0" smtClean="0">
              <a:latin typeface="Times New Roman" pitchFamily="18" charset="0"/>
              <a:cs typeface="Times New Roman" pitchFamily="18" charset="0"/>
            </a:endParaRPr>
          </a:p>
        </p:txBody>
      </p:sp>
      <p:sp>
        <p:nvSpPr>
          <p:cNvPr id="327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10ECE49-15CB-4212-B912-4BFBCDA0800E}" type="slidenum">
              <a:rPr lang="en-US" smtClean="0"/>
              <a:pPr fontAlgn="base">
                <a:spcBef>
                  <a:spcPct val="0"/>
                </a:spcBef>
                <a:spcAft>
                  <a:spcPct val="0"/>
                </a:spcAft>
                <a:defRPr/>
              </a:pPr>
              <a:t>6</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dirty="0" smtClean="0">
                <a:latin typeface="Times New Roman" pitchFamily="18" charset="0"/>
                <a:cs typeface="Times New Roman" pitchFamily="18" charset="0"/>
              </a:rPr>
              <a:t> Sue’s aunt can seek for other available resources in our community for support. These include:</a:t>
            </a:r>
          </a:p>
          <a:p>
            <a:pPr marL="0" marR="0" indent="0" algn="l" defTabSz="914400" rtl="0" eaLnBrk="1" fontAlgn="base" latinLnBrk="0" hangingPunct="1">
              <a:lnSpc>
                <a:spcPct val="100000"/>
              </a:lnSpc>
              <a:spcBef>
                <a:spcPct val="0"/>
              </a:spcBef>
              <a:spcAft>
                <a:spcPct val="0"/>
              </a:spcAft>
              <a:buClrTx/>
              <a:buSzTx/>
              <a:buFontTx/>
              <a:buNone/>
              <a:tabLst/>
              <a:defRPr/>
            </a:pPr>
            <a:r>
              <a:rPr lang="en-US" b="1" dirty="0" smtClean="0">
                <a:latin typeface="Times New Roman" pitchFamily="18" charset="0"/>
                <a:cs typeface="Times New Roman" pitchFamily="18" charset="0"/>
              </a:rPr>
              <a:t>Parenting Practices and Family Support Services-</a:t>
            </a:r>
            <a:r>
              <a:rPr lang="en-US" b="0" dirty="0" smtClean="0">
                <a:latin typeface="Times New Roman" pitchFamily="18" charset="0"/>
                <a:cs typeface="Times New Roman" pitchFamily="18" charset="0"/>
              </a:rPr>
              <a:t>the</a:t>
            </a:r>
            <a:r>
              <a:rPr lang="en-US" b="0" baseline="0" dirty="0" smtClean="0">
                <a:latin typeface="Times New Roman" pitchFamily="18" charset="0"/>
                <a:cs typeface="Times New Roman" pitchFamily="18" charset="0"/>
              </a:rPr>
              <a:t> services offered here include </a:t>
            </a:r>
            <a:r>
              <a:rPr lang="en-US" sz="1200" b="0" i="0" kern="1200" dirty="0" smtClean="0">
                <a:solidFill>
                  <a:schemeClr val="tx1"/>
                </a:solidFill>
                <a:latin typeface="+mn-lt"/>
                <a:ea typeface="+mn-ea"/>
                <a:cs typeface="+mn-cs"/>
              </a:rPr>
              <a:t>individual social support interventions, such as in-home education and parent aide programs.</a:t>
            </a:r>
          </a:p>
          <a:p>
            <a:pPr marL="0" marR="0" indent="0" algn="l" defTabSz="914400" rtl="0" eaLnBrk="1" fontAlgn="base" latinLnBrk="0" hangingPunct="1">
              <a:lnSpc>
                <a:spcPct val="100000"/>
              </a:lnSpc>
              <a:spcBef>
                <a:spcPct val="0"/>
              </a:spcBef>
              <a:spcAft>
                <a:spcPct val="0"/>
              </a:spcAft>
              <a:buClrTx/>
              <a:buSzTx/>
              <a:buFontTx/>
              <a:buNone/>
              <a:tabLst/>
              <a:defRPr/>
            </a:pPr>
            <a:r>
              <a:rPr lang="en-US" b="1" dirty="0" smtClean="0">
                <a:latin typeface="Times New Roman" pitchFamily="18" charset="0"/>
                <a:cs typeface="Times New Roman" pitchFamily="18" charset="0"/>
              </a:rPr>
              <a:t>School-Based Sexual Abuse Prevention- </a:t>
            </a:r>
            <a:r>
              <a:rPr lang="en-US" b="0" dirty="0" smtClean="0">
                <a:latin typeface="Times New Roman" pitchFamily="18" charset="0"/>
                <a:cs typeface="Times New Roman" pitchFamily="18" charset="0"/>
              </a:rPr>
              <a:t>prevention</a:t>
            </a:r>
            <a:r>
              <a:rPr lang="en-US" b="0" baseline="0" dirty="0" smtClean="0">
                <a:latin typeface="Times New Roman" pitchFamily="18" charset="0"/>
                <a:cs typeface="Times New Roman" pitchFamily="18" charset="0"/>
              </a:rPr>
              <a:t> of child abuse and teaching the children to protect themselves from further abuse by reporting or using other protective measures.</a:t>
            </a:r>
            <a:endParaRPr lang="en-US" b="1" dirty="0" smtClean="0">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defRPr/>
            </a:pPr>
            <a:r>
              <a:rPr lang="en-US" b="1" dirty="0" smtClean="0">
                <a:latin typeface="Times New Roman" pitchFamily="18" charset="0"/>
                <a:cs typeface="Times New Roman" pitchFamily="18" charset="0"/>
              </a:rPr>
              <a:t>Child Protective Services Investigation and Casework-</a:t>
            </a:r>
            <a:r>
              <a:rPr lang="en-US" b="0" dirty="0" smtClean="0">
                <a:latin typeface="Times New Roman" pitchFamily="18" charset="0"/>
                <a:cs typeface="Times New Roman" pitchFamily="18" charset="0"/>
              </a:rPr>
              <a:t>investigating</a:t>
            </a:r>
            <a:r>
              <a:rPr lang="en-US" b="0" baseline="0" dirty="0" smtClean="0">
                <a:latin typeface="Times New Roman" pitchFamily="18" charset="0"/>
                <a:cs typeface="Times New Roman" pitchFamily="18" charset="0"/>
              </a:rPr>
              <a:t> and substantiating or dismissing child maltreatment. Social workers are mostly responsible for this.</a:t>
            </a:r>
          </a:p>
          <a:p>
            <a:pPr marL="0" marR="0" indent="0" algn="l" defTabSz="914400" rtl="0" eaLnBrk="1" fontAlgn="base" latinLnBrk="0" hangingPunct="1">
              <a:lnSpc>
                <a:spcPct val="100000"/>
              </a:lnSpc>
              <a:spcBef>
                <a:spcPct val="0"/>
              </a:spcBef>
              <a:spcAft>
                <a:spcPct val="0"/>
              </a:spcAft>
              <a:buClrTx/>
              <a:buSzTx/>
              <a:buFontTx/>
              <a:buNone/>
              <a:tabLst/>
              <a:defRPr/>
            </a:pPr>
            <a:r>
              <a:rPr lang="en-US" b="1" baseline="0" dirty="0" smtClean="0">
                <a:latin typeface="Times New Roman" pitchFamily="18" charset="0"/>
                <a:cs typeface="Times New Roman" pitchFamily="18" charset="0"/>
              </a:rPr>
              <a:t>Intensive Family Preservation Services- </a:t>
            </a:r>
            <a:r>
              <a:rPr lang="en-US" b="0" baseline="0" dirty="0" smtClean="0">
                <a:latin typeface="Times New Roman" pitchFamily="18" charset="0"/>
                <a:cs typeface="Times New Roman" pitchFamily="18" charset="0"/>
              </a:rPr>
              <a:t>services offered include child placement to alternate care or keeping the family intact by providing </a:t>
            </a:r>
            <a:r>
              <a:rPr lang="en-US" b="0" baseline="0" smtClean="0">
                <a:latin typeface="Times New Roman" pitchFamily="18" charset="0"/>
                <a:cs typeface="Times New Roman" pitchFamily="18" charset="0"/>
              </a:rPr>
              <a:t>support services. </a:t>
            </a:r>
            <a:endParaRPr lang="en-US" b="1" baseline="0" dirty="0" smtClean="0">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defRPr/>
            </a:pPr>
            <a:endParaRPr lang="en-US" b="0" baseline="0" dirty="0" smtClean="0">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defRPr/>
            </a:pPr>
            <a:endParaRPr lang="en-US" b="1" dirty="0" smtClean="0">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defRPr/>
            </a:pPr>
            <a:endParaRPr lang="en-US" b="1" dirty="0" smtClean="0">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defRPr/>
            </a:pPr>
            <a:endParaRPr lang="en-US" dirty="0" smtClean="0">
              <a:latin typeface="Times New Roman" pitchFamily="18" charset="0"/>
              <a:cs typeface="Times New Roman" pitchFamily="18" charset="0"/>
            </a:endParaRPr>
          </a:p>
        </p:txBody>
      </p:sp>
      <p:sp>
        <p:nvSpPr>
          <p:cNvPr id="327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10ECE49-15CB-4212-B912-4BFBCDA0800E}" type="slidenum">
              <a:rPr lang="en-US" smtClean="0"/>
              <a:pPr fontAlgn="base">
                <a:spcBef>
                  <a:spcPct val="0"/>
                </a:spcBef>
                <a:spcAft>
                  <a:spcPct val="0"/>
                </a:spcAft>
                <a:defRPr/>
              </a:pPr>
              <a:t>7</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hemeOverride" Target="../theme/themeOverride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grpSp>
        <p:nvGrpSpPr>
          <p:cNvPr id="5" name="Group 15"/>
          <p:cNvGrpSpPr>
            <a:grpSpLocks/>
          </p:cNvGrpSpPr>
          <p:nvPr/>
        </p:nvGrpSpPr>
        <p:grpSpPr bwMode="auto">
          <a:xfrm>
            <a:off x="-3175" y="4953000"/>
            <a:ext cx="9147175" cy="1911350"/>
            <a:chOff x="-3765" y="4832896"/>
            <a:chExt cx="9147765" cy="2032192"/>
          </a:xfrm>
        </p:grpSpPr>
        <p:sp>
          <p:nvSpPr>
            <p:cNvPr id="6" name="Freeform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7" name="Freeform 6"/>
            <p:cNvSpPr>
              <a:spLocks/>
            </p:cNvSpPr>
            <p:nvPr/>
          </p:nvSpPr>
          <p:spPr bwMode="auto">
            <a:xfrm>
              <a:off x="35926" y="5135025"/>
              <a:ext cx="9108074" cy="83886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8" name="Free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cxnSp>
          <p:nvCxnSpPr>
            <p:cNvPr id="10" name="Straight Connector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solidFill>
                  <a:srgbClr val="FFFFFF"/>
                </a:solidFill>
              </a:defRPr>
            </a:lvl1pPr>
            <a:extLst/>
          </a:lstStyle>
          <a:p>
            <a:pPr>
              <a:defRPr/>
            </a:pPr>
            <a:fld id="{FBBF9996-C118-461C-8A46-0961BEABD308}" type="datetimeFigureOut">
              <a:rPr lang="en-US"/>
              <a:pPr>
                <a:defRPr/>
              </a:pPr>
              <a:t>11/13/2018</a:t>
            </a:fld>
            <a:endParaRPr lang="en-US"/>
          </a:p>
        </p:txBody>
      </p:sp>
      <p:sp>
        <p:nvSpPr>
          <p:cNvPr id="12"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p>
        </p:txBody>
      </p:sp>
      <p:sp>
        <p:nvSpPr>
          <p:cNvPr id="13" name="Slide Number Placeholder 26"/>
          <p:cNvSpPr>
            <a:spLocks noGrp="1"/>
          </p:cNvSpPr>
          <p:nvPr>
            <p:ph type="sldNum" sz="quarter" idx="12"/>
          </p:nvPr>
        </p:nvSpPr>
        <p:spPr/>
        <p:txBody>
          <a:bodyPr/>
          <a:lstStyle>
            <a:lvl1pPr>
              <a:defRPr>
                <a:solidFill>
                  <a:srgbClr val="FFFFFF"/>
                </a:solidFill>
              </a:defRPr>
            </a:lvl1pPr>
            <a:extLst/>
          </a:lstStyle>
          <a:p>
            <a:pPr>
              <a:defRPr/>
            </a:pPr>
            <a:fld id="{C3876A11-769A-4B21-8DA7-5A23642FD7D6}"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6"/>
          <p:cNvSpPr>
            <a:spLocks noGrp="1"/>
          </p:cNvSpPr>
          <p:nvPr>
            <p:ph type="title"/>
          </p:nvPr>
        </p:nvSpPr>
        <p:spPr/>
        <p:txBody>
          <a:bodyPr rtlCol="0"/>
          <a:lstStyle>
            <a:extLst/>
          </a:lstStyle>
          <a:p>
            <a:r>
              <a:rPr lang="en-US" smtClean="0"/>
              <a:t>Click to edit Master title style</a:t>
            </a:r>
            <a:endParaRPr lang="en-US"/>
          </a:p>
        </p:txBody>
      </p:sp>
      <p:sp>
        <p:nvSpPr>
          <p:cNvPr id="4" name="Date Placeholder 9"/>
          <p:cNvSpPr>
            <a:spLocks noGrp="1"/>
          </p:cNvSpPr>
          <p:nvPr>
            <p:ph type="dt" sz="half" idx="10"/>
          </p:nvPr>
        </p:nvSpPr>
        <p:spPr/>
        <p:txBody>
          <a:bodyPr/>
          <a:lstStyle>
            <a:lvl1pPr>
              <a:defRPr/>
            </a:lvl1pPr>
          </a:lstStyle>
          <a:p>
            <a:pPr>
              <a:defRPr/>
            </a:pPr>
            <a:fld id="{FA0EBF85-24D0-448F-8179-E2C635C1135C}" type="datetimeFigureOut">
              <a:rPr lang="en-US"/>
              <a:pPr>
                <a:defRPr/>
              </a:pPr>
              <a:t>11/13/2018</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AC2C84CD-5811-474C-8F76-229AC82AAB0F}"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4" name="Chevron 3"/>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a:p>
        </p:txBody>
      </p:sp>
      <p:sp>
        <p:nvSpPr>
          <p:cNvPr id="5" name="Chevron 4"/>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extLst/>
          </a:lstStyle>
          <a:p>
            <a:pPr>
              <a:defRPr/>
            </a:pPr>
            <a:fld id="{F7F92F5F-C4CB-4274-A198-F94DDB3C15BF}" type="datetimeFigureOut">
              <a:rPr lang="en-US"/>
              <a:pPr>
                <a:defRPr/>
              </a:pPr>
              <a:t>11/13/2018</a:t>
            </a:fld>
            <a:endParaRPr lang="en-US"/>
          </a:p>
        </p:txBody>
      </p:sp>
      <p:sp>
        <p:nvSpPr>
          <p:cNvPr id="7" name="Footer Placeholder 4"/>
          <p:cNvSpPr>
            <a:spLocks noGrp="1"/>
          </p:cNvSpPr>
          <p:nvPr>
            <p:ph type="ftr" sz="quarter" idx="11"/>
          </p:nvPr>
        </p:nvSpPr>
        <p:spPr/>
        <p:txBody>
          <a:bodyPr/>
          <a:lstStyle>
            <a:lvl1pPr>
              <a:defRPr/>
            </a:lvl1pPr>
            <a:extLst/>
          </a:lstStyle>
          <a:p>
            <a:pPr>
              <a:defRPr/>
            </a:pPr>
            <a:endParaRPr lang="en-US"/>
          </a:p>
        </p:txBody>
      </p:sp>
      <p:sp>
        <p:nvSpPr>
          <p:cNvPr id="8" name="Slide Number Placeholder 5"/>
          <p:cNvSpPr>
            <a:spLocks noGrp="1"/>
          </p:cNvSpPr>
          <p:nvPr>
            <p:ph type="sldNum" sz="quarter" idx="12"/>
          </p:nvPr>
        </p:nvSpPr>
        <p:spPr/>
        <p:txBody>
          <a:bodyPr/>
          <a:lstStyle>
            <a:lvl1pPr>
              <a:defRPr/>
            </a:lvl1pPr>
            <a:extLst/>
          </a:lstStyle>
          <a:p>
            <a:pPr>
              <a:defRPr/>
            </a:pPr>
            <a:fld id="{B74986AB-AB90-40EC-85DA-7130F4923AD4}"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7"/>
          <p:cNvSpPr>
            <a:spLocks noGrp="1"/>
          </p:cNvSpPr>
          <p:nvPr>
            <p:ph type="title"/>
          </p:nvPr>
        </p:nvSpPr>
        <p:spPr/>
        <p:txBody>
          <a:bodyPr rtlCol="0"/>
          <a:lstStyle>
            <a:extLst/>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a:lvl1pPr>
            <a:extLst/>
          </a:lstStyle>
          <a:p>
            <a:pPr>
              <a:defRPr/>
            </a:pPr>
            <a:fld id="{53AFC592-7D33-46EC-A175-BF7F23D49AE1}" type="datetimeFigureOut">
              <a:rPr lang="en-US"/>
              <a:pPr>
                <a:defRPr/>
              </a:pPr>
              <a:t>11/13/2018</a:t>
            </a:fld>
            <a:endParaRPr lang="en-US"/>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ECE92058-9333-4DFC-BDF1-8E5211886492}"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fld id="{3A34CBCB-4809-4FE7-92A8-32B354C2F252}" type="datetimeFigureOut">
              <a:rPr lang="en-US"/>
              <a:pPr>
                <a:defRPr/>
              </a:pPr>
              <a:t>11/13/2018</a:t>
            </a:fld>
            <a:endParaRPr lang="en-US"/>
          </a:p>
        </p:txBody>
      </p:sp>
      <p:sp>
        <p:nvSpPr>
          <p:cNvPr id="8" name="Footer Placeholder 7"/>
          <p:cNvSpPr>
            <a:spLocks noGrp="1"/>
          </p:cNvSpPr>
          <p:nvPr>
            <p:ph type="ftr" sz="quarter" idx="11"/>
          </p:nvPr>
        </p:nvSpPr>
        <p:spPr/>
        <p:txBody>
          <a:bodyPr/>
          <a:lstStyle>
            <a:lvl1pPr>
              <a:defRPr/>
            </a:lvl1pPr>
            <a:extLst/>
          </a:lstStyle>
          <a:p>
            <a:pPr>
              <a:defRPr/>
            </a:pPr>
            <a:endParaRPr lang="en-US"/>
          </a:p>
        </p:txBody>
      </p:sp>
      <p:sp>
        <p:nvSpPr>
          <p:cNvPr id="9" name="Slide Number Placeholder 8"/>
          <p:cNvSpPr>
            <a:spLocks noGrp="1"/>
          </p:cNvSpPr>
          <p:nvPr>
            <p:ph type="sldNum" sz="quarter" idx="12"/>
          </p:nvPr>
        </p:nvSpPr>
        <p:spPr/>
        <p:txBody>
          <a:bodyPr/>
          <a:lstStyle>
            <a:lvl1pPr>
              <a:defRPr/>
            </a:lvl1pPr>
            <a:extLst/>
          </a:lstStyle>
          <a:p>
            <a:pPr>
              <a:defRPr/>
            </a:pPr>
            <a:fld id="{71D139C4-6B8F-43D6-ABA4-53C307F4F9C0}"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extLst/>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extLst/>
          </a:lstStyle>
          <a:p>
            <a:pPr>
              <a:defRPr/>
            </a:pPr>
            <a:fld id="{25BCC7E6-FB08-4BCF-99CD-9339F790F4FA}" type="datetimeFigureOut">
              <a:rPr lang="en-US"/>
              <a:pPr>
                <a:defRPr/>
              </a:pPr>
              <a:t>11/13/2018</a:t>
            </a:fld>
            <a:endParaRPr lang="en-US"/>
          </a:p>
        </p:txBody>
      </p:sp>
      <p:sp>
        <p:nvSpPr>
          <p:cNvPr id="4" name="Footer Placeholder 3"/>
          <p:cNvSpPr>
            <a:spLocks noGrp="1"/>
          </p:cNvSpPr>
          <p:nvPr>
            <p:ph type="ftr" sz="quarter" idx="11"/>
          </p:nvPr>
        </p:nvSpPr>
        <p:spPr/>
        <p:txBody>
          <a:bodyPr/>
          <a:lstStyle>
            <a:lvl1pPr>
              <a:defRPr/>
            </a:lvl1pPr>
            <a:extLst/>
          </a:lstStyle>
          <a:p>
            <a:pPr>
              <a:defRPr/>
            </a:pPr>
            <a:endParaRPr lang="en-US"/>
          </a:p>
        </p:txBody>
      </p:sp>
      <p:sp>
        <p:nvSpPr>
          <p:cNvPr id="5" name="Slide Number Placeholder 4"/>
          <p:cNvSpPr>
            <a:spLocks noGrp="1"/>
          </p:cNvSpPr>
          <p:nvPr>
            <p:ph type="sldNum" sz="quarter" idx="12"/>
          </p:nvPr>
        </p:nvSpPr>
        <p:spPr/>
        <p:txBody>
          <a:bodyPr/>
          <a:lstStyle>
            <a:lvl1pPr>
              <a:defRPr/>
            </a:lvl1pPr>
            <a:extLst/>
          </a:lstStyle>
          <a:p>
            <a:pPr>
              <a:defRPr/>
            </a:pPr>
            <a:fld id="{6E5C7B51-3CF7-49FF-BA6C-2EFFBA918FAD}"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31AFC380-2D41-4FAF-B5A8-1716A52C6C0B}" type="datetimeFigureOut">
              <a:rPr lang="en-US"/>
              <a:pPr>
                <a:defRPr/>
              </a:pPr>
              <a:t>11/13/2018</a:t>
            </a:fld>
            <a:endParaRPr lang="en-US"/>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99BC2C6E-6A36-4C1A-A453-91C50DDDC795}"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smtClean="0"/>
              <a:t>Click to edit Master title style</a:t>
            </a:r>
            <a:endParaRPr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fld id="{A9FA4538-F117-44CF-8B67-F6A1F28F04D4}" type="datetimeFigureOut">
              <a:rPr lang="en-US"/>
              <a:pPr>
                <a:defRPr/>
              </a:pPr>
              <a:t>11/13/2018</a:t>
            </a:fld>
            <a:endParaRPr lang="en-US"/>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7D45DC1F-3CA2-4330-86DF-73C214464343}"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5" name="Freeform 4"/>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6" name="Freeform 5"/>
          <p:cNvSpPr>
            <a:spLocks/>
          </p:cNvSpPr>
          <p:nvPr/>
        </p:nvSpPr>
        <p:spPr bwMode="auto">
          <a:xfrm>
            <a:off x="-53975" y="5784850"/>
            <a:ext cx="380206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7" name="Right Triangle 6"/>
          <p:cNvSpPr>
            <a:spLocks/>
          </p:cNvSpPr>
          <p:nvPr/>
        </p:nvSpPr>
        <p:spPr bwMode="auto">
          <a:xfrm>
            <a:off x="-6042" y="5791253"/>
            <a:ext cx="3402314" cy="1080868"/>
          </a:xfrm>
          <a:prstGeom prst="rtTriangle">
            <a:avLst/>
          </a:prstGeom>
          <a:blipFill>
            <a:blip r:embed="rId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cxnSp>
        <p:nvCxnSpPr>
          <p:cNvPr id="8" name="Straight Connector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a:p>
        </p:txBody>
      </p:sp>
      <p:sp>
        <p:nvSpPr>
          <p:cNvPr id="10" name="Chevron 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fontAlgn="auto">
              <a:spcBef>
                <a:spcPts val="0"/>
              </a:spcBef>
              <a:spcAft>
                <a:spcPts val="0"/>
              </a:spcAft>
              <a:defRPr/>
            </a:pPr>
            <a:endParaRPr lang="en-US"/>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smtClean="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smtClean="0"/>
              <a:t>Click to edit Master title style</a:t>
            </a:r>
            <a:endParaRPr lang="en-US"/>
          </a:p>
        </p:txBody>
      </p:sp>
      <p:sp>
        <p:nvSpPr>
          <p:cNvPr id="11" name="Date Placeholder 4"/>
          <p:cNvSpPr>
            <a:spLocks noGrp="1"/>
          </p:cNvSpPr>
          <p:nvPr>
            <p:ph type="dt" sz="half" idx="10"/>
          </p:nvPr>
        </p:nvSpPr>
        <p:spPr/>
        <p:txBody>
          <a:bodyPr/>
          <a:lstStyle>
            <a:lvl1pPr>
              <a:defRPr>
                <a:solidFill>
                  <a:schemeClr val="tx1"/>
                </a:solidFill>
              </a:defRPr>
            </a:lvl1pPr>
            <a:extLst/>
          </a:lstStyle>
          <a:p>
            <a:pPr>
              <a:defRPr/>
            </a:pPr>
            <a:fld id="{25945947-AEE5-4B94-B0D2-13AC468142DB}" type="datetimeFigureOut">
              <a:rPr lang="en-US"/>
              <a:pPr>
                <a:defRPr/>
              </a:pPr>
              <a:t>11/13/2018</a:t>
            </a:fld>
            <a:endParaRPr lang="en-US"/>
          </a:p>
        </p:txBody>
      </p:sp>
      <p:sp>
        <p:nvSpPr>
          <p:cNvPr id="12" name="Footer Placeholder 5"/>
          <p:cNvSpPr>
            <a:spLocks noGrp="1"/>
          </p:cNvSpPr>
          <p:nvPr>
            <p:ph type="ftr" sz="quarter" idx="11"/>
          </p:nvPr>
        </p:nvSpPr>
        <p:spPr/>
        <p:txBody>
          <a:bodyPr/>
          <a:lstStyle>
            <a:lvl1pPr>
              <a:defRPr>
                <a:solidFill>
                  <a:schemeClr val="tx1"/>
                </a:solidFill>
              </a:defRPr>
            </a:lvl1pPr>
            <a:extLst/>
          </a:lstStyle>
          <a:p>
            <a:pPr>
              <a:defRPr/>
            </a:pPr>
            <a:endParaRPr lang="en-US"/>
          </a:p>
        </p:txBody>
      </p:sp>
      <p:sp>
        <p:nvSpPr>
          <p:cNvPr id="13" name="Slide Number Placeholder 6"/>
          <p:cNvSpPr>
            <a:spLocks noGrp="1"/>
          </p:cNvSpPr>
          <p:nvPr>
            <p:ph type="sldNum" sz="quarter" idx="12"/>
          </p:nvPr>
        </p:nvSpPr>
        <p:spPr/>
        <p:txBody>
          <a:bodyPr/>
          <a:lstStyle>
            <a:lvl1pPr>
              <a:defRPr>
                <a:solidFill>
                  <a:schemeClr val="tx1"/>
                </a:solidFill>
              </a:defRPr>
            </a:lvl1pPr>
            <a:extLst/>
          </a:lstStyle>
          <a:p>
            <a:pPr>
              <a:defRPr/>
            </a:pPr>
            <a:fld id="{1C2617DF-313C-4C07-B7FD-F0D8E229C346}"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C171C20D-0DFD-4681-8A69-D01B272DF647}" type="datetimeFigureOut">
              <a:rPr lang="en-US"/>
              <a:pPr>
                <a:defRPr/>
              </a:pPr>
              <a:t>11/13/2018</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774C4D4F-C4AE-458F-B424-6F557AD92D1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56382DD0-E29A-4EE1-AAC5-AB497B646DAB}" type="datetimeFigureOut">
              <a:rPr lang="en-US"/>
              <a:pPr>
                <a:defRPr/>
              </a:pPr>
              <a:t>11/13/2018</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FA95C8F8-A76A-41CC-ABA7-B80D0D72EC9B}"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12" name="Freeform 11"/>
          <p:cNvSpPr>
            <a:spLocks/>
          </p:cNvSpPr>
          <p:nvPr/>
        </p:nvSpPr>
        <p:spPr bwMode="auto">
          <a:xfrm>
            <a:off x="-53975" y="5784850"/>
            <a:ext cx="380206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cs typeface="+mn-cs"/>
            </a:endParaRPr>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n-US" smtClean="0"/>
              <a:t>Click to edit Master title style</a:t>
            </a:r>
            <a:endParaRPr lang="en-US"/>
          </a:p>
        </p:txBody>
      </p:sp>
      <p:sp>
        <p:nvSpPr>
          <p:cNvPr id="1033" name="Text Placeholder 29"/>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fontAlgn="auto" latinLnBrk="0" hangingPunct="1">
              <a:spcBef>
                <a:spcPts val="0"/>
              </a:spcBef>
              <a:spcAft>
                <a:spcPts val="0"/>
              </a:spcAft>
              <a:defRPr kumimoji="0" sz="1000">
                <a:solidFill>
                  <a:schemeClr val="tx1"/>
                </a:solidFill>
                <a:latin typeface="+mn-lt"/>
                <a:cs typeface="+mn-cs"/>
              </a:defRPr>
            </a:lvl1pPr>
            <a:extLst/>
          </a:lstStyle>
          <a:p>
            <a:pPr>
              <a:defRPr/>
            </a:pPr>
            <a:fld id="{708C71DA-3734-43F8-B1B7-88AA71C0F9B8}" type="datetimeFigureOut">
              <a:rPr lang="en-US"/>
              <a:pPr>
                <a:defRPr/>
              </a:pPr>
              <a:t>11/13/2018</a:t>
            </a:fld>
            <a:endParaRPr lang="en-US"/>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fontAlgn="auto" latinLnBrk="0" hangingPunct="1">
              <a:spcBef>
                <a:spcPts val="0"/>
              </a:spcBef>
              <a:spcAft>
                <a:spcPts val="0"/>
              </a:spcAft>
              <a:defRPr kumimoji="0" sz="1000">
                <a:solidFill>
                  <a:schemeClr val="tx1"/>
                </a:solidFill>
                <a:latin typeface="+mn-lt"/>
                <a:cs typeface="+mn-cs"/>
              </a:defRPr>
            </a:lvl1pPr>
            <a:extLst/>
          </a:lstStyle>
          <a:p>
            <a:pPr>
              <a:defRPr/>
            </a:pPr>
            <a:endParaRPr lang="en-US"/>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anchor="b"/>
          <a:lstStyle>
            <a:lvl1pPr algn="r" eaLnBrk="1" fontAlgn="auto" latinLnBrk="0" hangingPunct="1">
              <a:spcBef>
                <a:spcPts val="0"/>
              </a:spcBef>
              <a:spcAft>
                <a:spcPts val="0"/>
              </a:spcAft>
              <a:defRPr kumimoji="0" sz="1000" b="0">
                <a:solidFill>
                  <a:schemeClr val="tx1"/>
                </a:solidFill>
                <a:latin typeface="+mn-lt"/>
                <a:cs typeface="+mn-cs"/>
              </a:defRPr>
            </a:lvl1pPr>
            <a:extLst/>
          </a:lstStyle>
          <a:p>
            <a:pPr>
              <a:defRPr/>
            </a:pPr>
            <a:fld id="{D764DC4D-0DF5-4200-A9B2-793F25DCBEF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37" r:id="rId1"/>
    <p:sldLayoutId id="2147483733" r:id="rId2"/>
    <p:sldLayoutId id="2147483738" r:id="rId3"/>
    <p:sldLayoutId id="2147483739" r:id="rId4"/>
    <p:sldLayoutId id="2147483740" r:id="rId5"/>
    <p:sldLayoutId id="2147483741" r:id="rId6"/>
    <p:sldLayoutId id="2147483734" r:id="rId7"/>
    <p:sldLayoutId id="2147483742" r:id="rId8"/>
    <p:sldLayoutId id="2147483743" r:id="rId9"/>
    <p:sldLayoutId id="2147483735" r:id="rId10"/>
    <p:sldLayoutId id="2147483736" r:id="rId11"/>
  </p:sldLayoutIdLst>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sz="20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43001"/>
            <a:ext cx="7772400" cy="1676399"/>
          </a:xfrm>
        </p:spPr>
        <p:txBody>
          <a:bodyPr>
            <a:noAutofit/>
          </a:bodyPr>
          <a:lstStyle/>
          <a:p>
            <a:pPr algn="ctr" eaLnBrk="1" fontAlgn="auto" hangingPunct="1">
              <a:spcAft>
                <a:spcPts val="0"/>
              </a:spcAft>
              <a:defRPr/>
            </a:pPr>
            <a:r>
              <a:rPr lang="en-US" sz="4000" dirty="0" smtClean="0">
                <a:solidFill>
                  <a:srgbClr val="002060"/>
                </a:solidFill>
                <a:latin typeface="Times New Roman" pitchFamily="18" charset="0"/>
                <a:cs typeface="Times New Roman" pitchFamily="18" charset="0"/>
              </a:rPr>
              <a:t> Training and Intervention Program for </a:t>
            </a:r>
            <a:r>
              <a:rPr lang="en-US" sz="4000" dirty="0" err="1" smtClean="0">
                <a:solidFill>
                  <a:srgbClr val="002060"/>
                </a:solidFill>
                <a:latin typeface="Times New Roman" pitchFamily="18" charset="0"/>
                <a:cs typeface="Times New Roman" pitchFamily="18" charset="0"/>
              </a:rPr>
              <a:t>Soo</a:t>
            </a:r>
            <a:r>
              <a:rPr lang="en-US" sz="4000" dirty="0" smtClean="0">
                <a:solidFill>
                  <a:srgbClr val="002060"/>
                </a:solidFill>
                <a:latin typeface="Times New Roman" pitchFamily="18" charset="0"/>
                <a:cs typeface="Times New Roman" pitchFamily="18" charset="0"/>
              </a:rPr>
              <a:t>-Kyung’s Case</a:t>
            </a:r>
            <a:endParaRPr lang="en-US" sz="4000" dirty="0">
              <a:latin typeface="Times New Roman" pitchFamily="18" charset="0"/>
              <a:cs typeface="Times New Roman" pitchFamily="18" charset="0"/>
            </a:endParaRPr>
          </a:p>
        </p:txBody>
      </p:sp>
      <p:sp>
        <p:nvSpPr>
          <p:cNvPr id="9219" name="Subtitle 2"/>
          <p:cNvSpPr>
            <a:spLocks noGrp="1"/>
          </p:cNvSpPr>
          <p:nvPr>
            <p:ph type="subTitle" idx="1"/>
          </p:nvPr>
        </p:nvSpPr>
        <p:spPr>
          <a:xfrm>
            <a:off x="685800" y="1447800"/>
            <a:ext cx="7772400" cy="3363913"/>
          </a:xfrm>
        </p:spPr>
        <p:txBody>
          <a:bodyPr/>
          <a:lstStyle/>
          <a:p>
            <a:pPr marR="0" algn="ctr" eaLnBrk="1" hangingPunct="1">
              <a:lnSpc>
                <a:spcPct val="150000"/>
              </a:lnSpc>
            </a:pPr>
            <a:endParaRPr lang="en-US" sz="3200" dirty="0" smtClean="0">
              <a:latin typeface="Times New Roman" pitchFamily="18" charset="0"/>
              <a:cs typeface="Times New Roman" pitchFamily="18" charset="0"/>
            </a:endParaRPr>
          </a:p>
          <a:p>
            <a:pPr marR="0" algn="ctr" eaLnBrk="1" hangingPunct="1">
              <a:lnSpc>
                <a:spcPct val="150000"/>
              </a:lnSpc>
            </a:pPr>
            <a:endParaRPr lang="en-US" sz="3200" dirty="0">
              <a:latin typeface="Times New Roman" pitchFamily="18" charset="0"/>
              <a:cs typeface="Times New Roman" pitchFamily="18" charset="0"/>
            </a:endParaRPr>
          </a:p>
          <a:p>
            <a:pPr marR="0" algn="ctr" eaLnBrk="1" hangingPunct="1">
              <a:lnSpc>
                <a:spcPct val="150000"/>
              </a:lnSpc>
            </a:pPr>
            <a:r>
              <a:rPr lang="en-US" sz="3200" dirty="0" smtClean="0">
                <a:latin typeface="Times New Roman" pitchFamily="18" charset="0"/>
                <a:cs typeface="Times New Roman" pitchFamily="18" charset="0"/>
              </a:rPr>
              <a:t>Student’s </a:t>
            </a:r>
            <a:r>
              <a:rPr lang="en-US" sz="3200" dirty="0" smtClean="0">
                <a:latin typeface="Times New Roman" pitchFamily="18" charset="0"/>
                <a:cs typeface="Times New Roman" pitchFamily="18" charset="0"/>
              </a:rPr>
              <a:t>Name</a:t>
            </a:r>
          </a:p>
          <a:p>
            <a:pPr marR="0" algn="ctr" eaLnBrk="1" hangingPunct="1">
              <a:lnSpc>
                <a:spcPct val="150000"/>
              </a:lnSpc>
            </a:pPr>
            <a:r>
              <a:rPr lang="en-US" sz="3200" dirty="0" smtClean="0">
                <a:latin typeface="Times New Roman" pitchFamily="18" charset="0"/>
                <a:cs typeface="Times New Roman" pitchFamily="18" charset="0"/>
              </a:rPr>
              <a:t>Institutional Affiliation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Content Placeholder 1"/>
          <p:cNvSpPr>
            <a:spLocks noGrp="1"/>
          </p:cNvSpPr>
          <p:nvPr>
            <p:ph idx="1"/>
          </p:nvPr>
        </p:nvSpPr>
        <p:spPr/>
        <p:txBody>
          <a:bodyPr/>
          <a:lstStyle/>
          <a:p>
            <a:pPr eaLnBrk="1" hangingPunct="1">
              <a:lnSpc>
                <a:spcPct val="150000"/>
              </a:lnSpc>
            </a:pPr>
            <a:r>
              <a:rPr lang="en-US" sz="3000" dirty="0" smtClean="0">
                <a:latin typeface="Times New Roman" pitchFamily="18" charset="0"/>
                <a:cs typeface="Times New Roman" pitchFamily="18" charset="0"/>
              </a:rPr>
              <a:t>Sue  is 16 years, with history of self-harm, drug use, and theft.</a:t>
            </a:r>
          </a:p>
          <a:p>
            <a:pPr eaLnBrk="1" hangingPunct="1">
              <a:lnSpc>
                <a:spcPct val="150000"/>
              </a:lnSpc>
            </a:pPr>
            <a:r>
              <a:rPr lang="en-US" sz="3000" dirty="0" smtClean="0">
                <a:latin typeface="Times New Roman" pitchFamily="18" charset="0"/>
                <a:cs typeface="Times New Roman" pitchFamily="18" charset="0"/>
              </a:rPr>
              <a:t>Usually shabbily dressed, bad body odor, and hostile.</a:t>
            </a:r>
          </a:p>
          <a:p>
            <a:pPr eaLnBrk="1" hangingPunct="1">
              <a:lnSpc>
                <a:spcPct val="150000"/>
              </a:lnSpc>
            </a:pPr>
            <a:r>
              <a:rPr lang="en-US" sz="3000" dirty="0" smtClean="0">
                <a:latin typeface="Times New Roman" pitchFamily="18" charset="0"/>
                <a:cs typeface="Times New Roman" pitchFamily="18" charset="0"/>
              </a:rPr>
              <a:t>Has an alcoholic parent</a:t>
            </a:r>
          </a:p>
          <a:p>
            <a:pPr eaLnBrk="1" hangingPunct="1">
              <a:lnSpc>
                <a:spcPct val="150000"/>
              </a:lnSpc>
            </a:pPr>
            <a:r>
              <a:rPr lang="en-US" sz="3000" dirty="0" smtClean="0">
                <a:latin typeface="Times New Roman" pitchFamily="18" charset="0"/>
                <a:cs typeface="Times New Roman" pitchFamily="18" charset="0"/>
              </a:rPr>
              <a:t>History of sexual abuse and attempted suicide</a:t>
            </a:r>
          </a:p>
        </p:txBody>
      </p:sp>
      <p:sp>
        <p:nvSpPr>
          <p:cNvPr id="3" name="Title 2"/>
          <p:cNvSpPr>
            <a:spLocks noGrp="1"/>
          </p:cNvSpPr>
          <p:nvPr>
            <p:ph type="title"/>
          </p:nvPr>
        </p:nvSpPr>
        <p:spPr/>
        <p:txBody>
          <a:bodyPr>
            <a:normAutofit fontScale="90000"/>
          </a:bodyPr>
          <a:lstStyle/>
          <a:p>
            <a:pPr algn="ctr" eaLnBrk="1" fontAlgn="auto" hangingPunct="1">
              <a:spcAft>
                <a:spcPts val="0"/>
              </a:spcAft>
              <a:defRPr/>
            </a:pPr>
            <a:r>
              <a:rPr lang="en-US" dirty="0" smtClean="0">
                <a:latin typeface="Times New Roman" pitchFamily="18" charset="0"/>
                <a:cs typeface="Times New Roman" pitchFamily="18" charset="0"/>
              </a:rPr>
              <a:t>Background Information of </a:t>
            </a:r>
            <a:r>
              <a:rPr lang="en-US" dirty="0" err="1" smtClean="0">
                <a:latin typeface="Times New Roman" pitchFamily="18" charset="0"/>
                <a:cs typeface="Times New Roman" pitchFamily="18" charset="0"/>
              </a:rPr>
              <a:t>Soo</a:t>
            </a:r>
            <a:r>
              <a:rPr lang="en-US" dirty="0" smtClean="0">
                <a:latin typeface="Times New Roman" pitchFamily="18" charset="0"/>
                <a:cs typeface="Times New Roman" pitchFamily="18" charset="0"/>
              </a:rPr>
              <a:t>-Kyung</a:t>
            </a:r>
            <a:endParaRPr lang="en-US"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1"/>
          <p:cNvSpPr>
            <a:spLocks noGrp="1"/>
          </p:cNvSpPr>
          <p:nvPr>
            <p:ph idx="1"/>
          </p:nvPr>
        </p:nvSpPr>
        <p:spPr>
          <a:xfrm>
            <a:off x="457200" y="1295400"/>
            <a:ext cx="8229600" cy="4711700"/>
          </a:xfrm>
        </p:spPr>
        <p:txBody>
          <a:bodyPr/>
          <a:lstStyle/>
          <a:p>
            <a:pPr eaLnBrk="1" hangingPunct="1">
              <a:lnSpc>
                <a:spcPct val="200000"/>
              </a:lnSpc>
            </a:pPr>
            <a:r>
              <a:rPr lang="en-US" sz="3000" dirty="0" smtClean="0">
                <a:latin typeface="Times New Roman" pitchFamily="18" charset="0"/>
                <a:cs typeface="Times New Roman" pitchFamily="18" charset="0"/>
              </a:rPr>
              <a:t>Sue moved out from her mothers to live with her aunt.</a:t>
            </a:r>
          </a:p>
          <a:p>
            <a:pPr eaLnBrk="1" hangingPunct="1">
              <a:lnSpc>
                <a:spcPct val="200000"/>
              </a:lnSpc>
            </a:pPr>
            <a:r>
              <a:rPr lang="en-US" sz="3000" dirty="0" smtClean="0">
                <a:latin typeface="Times New Roman" pitchFamily="18" charset="0"/>
                <a:cs typeface="Times New Roman" pitchFamily="18" charset="0"/>
              </a:rPr>
              <a:t>She likes helping out her aunt with the kids</a:t>
            </a:r>
          </a:p>
          <a:p>
            <a:pPr eaLnBrk="1" hangingPunct="1">
              <a:lnSpc>
                <a:spcPct val="200000"/>
              </a:lnSpc>
            </a:pPr>
            <a:r>
              <a:rPr lang="en-US" sz="3000" dirty="0" smtClean="0">
                <a:latin typeface="Times New Roman" pitchFamily="18" charset="0"/>
                <a:cs typeface="Times New Roman" pitchFamily="18" charset="0"/>
              </a:rPr>
              <a:t>She likes her aunt.</a:t>
            </a:r>
          </a:p>
        </p:txBody>
      </p:sp>
      <p:sp>
        <p:nvSpPr>
          <p:cNvPr id="3" name="Title 2"/>
          <p:cNvSpPr>
            <a:spLocks noGrp="1"/>
          </p:cNvSpPr>
          <p:nvPr>
            <p:ph type="title"/>
          </p:nvPr>
        </p:nvSpPr>
        <p:spPr>
          <a:xfrm>
            <a:off x="381000" y="274638"/>
            <a:ext cx="8305800" cy="1173162"/>
          </a:xfrm>
        </p:spPr>
        <p:txBody>
          <a:bodyPr>
            <a:noAutofit/>
          </a:bodyPr>
          <a:lstStyle/>
          <a:p>
            <a:pPr algn="ctr" eaLnBrk="1" fontAlgn="auto" hangingPunct="1">
              <a:spcAft>
                <a:spcPts val="0"/>
              </a:spcAft>
              <a:defRPr/>
            </a:pPr>
            <a:r>
              <a:rPr lang="en-US" sz="3600" dirty="0" smtClean="0">
                <a:effectLst/>
                <a:latin typeface="Times New Roman" pitchFamily="18" charset="0"/>
                <a:cs typeface="Times New Roman" pitchFamily="18" charset="0"/>
              </a:rPr>
              <a:t>The Role Sue Plays in Her Family and How that Correlates With the Expressed Behavior</a:t>
            </a:r>
            <a:endParaRPr lang="en-US" sz="3600" dirty="0">
              <a:effectLst/>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1"/>
          <p:cNvSpPr>
            <a:spLocks noGrp="1"/>
          </p:cNvSpPr>
          <p:nvPr>
            <p:ph idx="1"/>
          </p:nvPr>
        </p:nvSpPr>
        <p:spPr>
          <a:xfrm>
            <a:off x="457200" y="1752600"/>
            <a:ext cx="8229600" cy="4254500"/>
          </a:xfrm>
        </p:spPr>
        <p:txBody>
          <a:bodyPr/>
          <a:lstStyle/>
          <a:p>
            <a:pPr eaLnBrk="1" hangingPunct="1">
              <a:lnSpc>
                <a:spcPct val="150000"/>
              </a:lnSpc>
            </a:pPr>
            <a:r>
              <a:rPr lang="en-US" sz="3000" dirty="0" smtClean="0">
                <a:latin typeface="Times New Roman" pitchFamily="18" charset="0"/>
                <a:cs typeface="Times New Roman" pitchFamily="18" charset="0"/>
              </a:rPr>
              <a:t>Sue plays an influential role- Through her actions she had the ability of influencing her peers to use drugs.</a:t>
            </a:r>
          </a:p>
          <a:p>
            <a:pPr eaLnBrk="1" hangingPunct="1">
              <a:lnSpc>
                <a:spcPct val="150000"/>
              </a:lnSpc>
            </a:pPr>
            <a:r>
              <a:rPr lang="en-US" sz="3000" dirty="0" smtClean="0">
                <a:latin typeface="Times New Roman" pitchFamily="18" charset="0"/>
                <a:cs typeface="Times New Roman" pitchFamily="18" charset="0"/>
              </a:rPr>
              <a:t>She broke school rules as she was always involved in indiscipline cases.</a:t>
            </a:r>
          </a:p>
          <a:p>
            <a:pPr eaLnBrk="1" hangingPunct="1">
              <a:lnSpc>
                <a:spcPct val="150000"/>
              </a:lnSpc>
            </a:pPr>
            <a:endParaRPr lang="en-US" sz="3000" dirty="0" smtClean="0">
              <a:latin typeface="Times New Roman" pitchFamily="18" charset="0"/>
              <a:cs typeface="Times New Roman" pitchFamily="18" charset="0"/>
            </a:endParaRPr>
          </a:p>
          <a:p>
            <a:pPr eaLnBrk="1" hangingPunct="1">
              <a:lnSpc>
                <a:spcPct val="150000"/>
              </a:lnSpc>
            </a:pPr>
            <a:endParaRPr lang="en-US" sz="3000" dirty="0" smtClean="0">
              <a:latin typeface="Times New Roman" pitchFamily="18" charset="0"/>
              <a:cs typeface="Times New Roman" pitchFamily="18" charset="0"/>
            </a:endParaRPr>
          </a:p>
          <a:p>
            <a:pPr eaLnBrk="1" hangingPunct="1">
              <a:lnSpc>
                <a:spcPct val="150000"/>
              </a:lnSpc>
            </a:pPr>
            <a:endParaRPr lang="en-US" sz="3000" dirty="0" smtClean="0">
              <a:latin typeface="Times New Roman" pitchFamily="18" charset="0"/>
              <a:cs typeface="Times New Roman" pitchFamily="18" charset="0"/>
            </a:endParaRPr>
          </a:p>
        </p:txBody>
      </p:sp>
      <p:sp>
        <p:nvSpPr>
          <p:cNvPr id="3" name="Title 2"/>
          <p:cNvSpPr>
            <a:spLocks noGrp="1"/>
          </p:cNvSpPr>
          <p:nvPr>
            <p:ph type="title"/>
          </p:nvPr>
        </p:nvSpPr>
        <p:spPr>
          <a:xfrm>
            <a:off x="381000" y="274638"/>
            <a:ext cx="8305800" cy="1020762"/>
          </a:xfrm>
        </p:spPr>
        <p:txBody>
          <a:bodyPr>
            <a:noAutofit/>
          </a:bodyPr>
          <a:lstStyle/>
          <a:p>
            <a:pPr algn="ctr" eaLnBrk="1" fontAlgn="auto" hangingPunct="1">
              <a:spcAft>
                <a:spcPts val="0"/>
              </a:spcAft>
              <a:defRPr/>
            </a:pPr>
            <a:r>
              <a:rPr lang="en-US" sz="3600" dirty="0" smtClean="0">
                <a:effectLst/>
                <a:latin typeface="Times New Roman" pitchFamily="18" charset="0"/>
                <a:cs typeface="Times New Roman" pitchFamily="18" charset="0"/>
              </a:rPr>
              <a:t>The Role Sue Plays in Her School and Peer Group and how That correlates With the Expressed Behavior</a:t>
            </a:r>
            <a:endParaRPr lang="en-US" sz="3600" dirty="0">
              <a:effectLst/>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1"/>
          <p:cNvSpPr>
            <a:spLocks noGrp="1"/>
          </p:cNvSpPr>
          <p:nvPr>
            <p:ph idx="1"/>
          </p:nvPr>
        </p:nvSpPr>
        <p:spPr>
          <a:xfrm>
            <a:off x="457200" y="1295400"/>
            <a:ext cx="8229600" cy="4711700"/>
          </a:xfrm>
        </p:spPr>
        <p:txBody>
          <a:bodyPr/>
          <a:lstStyle/>
          <a:p>
            <a:pPr eaLnBrk="1" hangingPunct="1">
              <a:lnSpc>
                <a:spcPct val="150000"/>
              </a:lnSpc>
            </a:pPr>
            <a:r>
              <a:rPr lang="en-US" sz="3000" dirty="0" smtClean="0">
                <a:latin typeface="Times New Roman" pitchFamily="18" charset="0"/>
                <a:cs typeface="Times New Roman" pitchFamily="18" charset="0"/>
              </a:rPr>
              <a:t>Adolescent focused intervention and therapies:</a:t>
            </a:r>
          </a:p>
          <a:p>
            <a:pPr lvl="1" eaLnBrk="1" hangingPunct="1">
              <a:lnSpc>
                <a:spcPct val="150000"/>
              </a:lnSpc>
            </a:pPr>
            <a:r>
              <a:rPr lang="en-US" sz="2600" dirty="0" smtClean="0">
                <a:latin typeface="Times New Roman" pitchFamily="18" charset="0"/>
                <a:cs typeface="Times New Roman" pitchFamily="18" charset="0"/>
              </a:rPr>
              <a:t>Interpersonal psychotherapy</a:t>
            </a:r>
          </a:p>
          <a:p>
            <a:pPr lvl="1" eaLnBrk="1" hangingPunct="1">
              <a:lnSpc>
                <a:spcPct val="150000"/>
              </a:lnSpc>
            </a:pPr>
            <a:r>
              <a:rPr lang="en-US" sz="2600" dirty="0" smtClean="0">
                <a:latin typeface="Times New Roman" pitchFamily="18" charset="0"/>
                <a:cs typeface="Times New Roman" pitchFamily="18" charset="0"/>
              </a:rPr>
              <a:t>Cognitive behavioral therapy</a:t>
            </a:r>
          </a:p>
          <a:p>
            <a:pPr lvl="1" eaLnBrk="1" hangingPunct="1">
              <a:lnSpc>
                <a:spcPct val="150000"/>
              </a:lnSpc>
            </a:pPr>
            <a:r>
              <a:rPr lang="en-US" sz="2600" dirty="0" smtClean="0">
                <a:latin typeface="Times New Roman" pitchFamily="18" charset="0"/>
                <a:cs typeface="Times New Roman" pitchFamily="18" charset="0"/>
              </a:rPr>
              <a:t>Group work with peers</a:t>
            </a:r>
          </a:p>
          <a:p>
            <a:pPr lvl="1" eaLnBrk="1" hangingPunct="1">
              <a:lnSpc>
                <a:spcPct val="150000"/>
              </a:lnSpc>
            </a:pPr>
            <a:r>
              <a:rPr lang="en-US" sz="2600" dirty="0" smtClean="0">
                <a:latin typeface="Times New Roman" pitchFamily="18" charset="0"/>
                <a:cs typeface="Times New Roman" pitchFamily="18" charset="0"/>
              </a:rPr>
              <a:t>Trauma-focused cognitive-behavioral therapy</a:t>
            </a:r>
          </a:p>
          <a:p>
            <a:pPr eaLnBrk="1" hangingPunct="1">
              <a:lnSpc>
                <a:spcPct val="150000"/>
              </a:lnSpc>
            </a:pPr>
            <a:r>
              <a:rPr lang="en-US" sz="3000" dirty="0" smtClean="0">
                <a:latin typeface="Times New Roman" pitchFamily="18" charset="0"/>
                <a:cs typeface="Times New Roman" pitchFamily="18" charset="0"/>
              </a:rPr>
              <a:t>Parent focused intervention</a:t>
            </a:r>
          </a:p>
          <a:p>
            <a:pPr eaLnBrk="1" hangingPunct="1">
              <a:lnSpc>
                <a:spcPct val="150000"/>
              </a:lnSpc>
            </a:pPr>
            <a:r>
              <a:rPr lang="en-US" sz="3000" dirty="0" smtClean="0">
                <a:latin typeface="Times New Roman" pitchFamily="18" charset="0"/>
                <a:cs typeface="Times New Roman" pitchFamily="18" charset="0"/>
              </a:rPr>
              <a:t>Family focused intervention</a:t>
            </a:r>
          </a:p>
          <a:p>
            <a:pPr lvl="8">
              <a:lnSpc>
                <a:spcPct val="150000"/>
              </a:lnSpc>
            </a:pPr>
            <a:r>
              <a:rPr lang="en-US" sz="1900" dirty="0" smtClean="0">
                <a:latin typeface="Times New Roman" pitchFamily="18" charset="0"/>
                <a:cs typeface="Times New Roman" pitchFamily="18" charset="0"/>
              </a:rPr>
              <a:t>                                              (</a:t>
            </a:r>
            <a:r>
              <a:rPr lang="en-US" sz="2100" dirty="0" smtClean="0">
                <a:latin typeface="Times New Roman" pitchFamily="18" charset="0"/>
                <a:cs typeface="Times New Roman" pitchFamily="18" charset="0"/>
              </a:rPr>
              <a:t>Alexander, et al., 2013</a:t>
            </a:r>
            <a:r>
              <a:rPr lang="en-US" sz="1900" dirty="0" smtClean="0">
                <a:latin typeface="Times New Roman" pitchFamily="18" charset="0"/>
                <a:cs typeface="Times New Roman" pitchFamily="18" charset="0"/>
              </a:rPr>
              <a:t>)</a:t>
            </a:r>
          </a:p>
        </p:txBody>
      </p:sp>
      <p:sp>
        <p:nvSpPr>
          <p:cNvPr id="3" name="Title 2"/>
          <p:cNvSpPr>
            <a:spLocks noGrp="1"/>
          </p:cNvSpPr>
          <p:nvPr>
            <p:ph type="title"/>
          </p:nvPr>
        </p:nvSpPr>
        <p:spPr>
          <a:xfrm>
            <a:off x="381000" y="274638"/>
            <a:ext cx="8305800" cy="1020762"/>
          </a:xfrm>
        </p:spPr>
        <p:txBody>
          <a:bodyPr>
            <a:noAutofit/>
          </a:bodyPr>
          <a:lstStyle/>
          <a:p>
            <a:pPr algn="ctr" eaLnBrk="1" fontAlgn="auto" hangingPunct="1">
              <a:spcAft>
                <a:spcPts val="0"/>
              </a:spcAft>
              <a:defRPr/>
            </a:pPr>
            <a:r>
              <a:rPr lang="en-US" sz="3600" dirty="0" smtClean="0">
                <a:effectLst/>
                <a:latin typeface="Times New Roman" pitchFamily="18" charset="0"/>
                <a:cs typeface="Times New Roman" pitchFamily="18" charset="0"/>
              </a:rPr>
              <a:t>Intervention Strategy For Sue</a:t>
            </a:r>
            <a:endParaRPr lang="en-US" sz="3600" dirty="0">
              <a:effectLst/>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1"/>
          <p:cNvSpPr>
            <a:spLocks noGrp="1"/>
          </p:cNvSpPr>
          <p:nvPr>
            <p:ph idx="1"/>
          </p:nvPr>
        </p:nvSpPr>
        <p:spPr>
          <a:xfrm>
            <a:off x="457200" y="1295400"/>
            <a:ext cx="8229600" cy="4711700"/>
          </a:xfrm>
        </p:spPr>
        <p:txBody>
          <a:bodyPr/>
          <a:lstStyle/>
          <a:p>
            <a:pPr eaLnBrk="1" hangingPunct="1">
              <a:lnSpc>
                <a:spcPct val="200000"/>
              </a:lnSpc>
            </a:pPr>
            <a:r>
              <a:rPr lang="en-US" sz="3000" dirty="0" smtClean="0">
                <a:latin typeface="Times New Roman" pitchFamily="18" charset="0"/>
                <a:cs typeface="Times New Roman" pitchFamily="18" charset="0"/>
              </a:rPr>
              <a:t>Parenting Practices and Family Support Services</a:t>
            </a:r>
          </a:p>
          <a:p>
            <a:pPr eaLnBrk="1" hangingPunct="1">
              <a:lnSpc>
                <a:spcPct val="200000"/>
              </a:lnSpc>
            </a:pPr>
            <a:r>
              <a:rPr lang="en-US" sz="3000" dirty="0" smtClean="0">
                <a:latin typeface="Times New Roman" pitchFamily="18" charset="0"/>
                <a:cs typeface="Times New Roman" pitchFamily="18" charset="0"/>
              </a:rPr>
              <a:t>School-Based Sexual Abuse Prevention</a:t>
            </a:r>
          </a:p>
          <a:p>
            <a:pPr eaLnBrk="1" hangingPunct="1">
              <a:lnSpc>
                <a:spcPct val="200000"/>
              </a:lnSpc>
            </a:pPr>
            <a:r>
              <a:rPr lang="en-US" sz="3000" dirty="0" smtClean="0">
                <a:latin typeface="Times New Roman" pitchFamily="18" charset="0"/>
                <a:cs typeface="Times New Roman" pitchFamily="18" charset="0"/>
              </a:rPr>
              <a:t>Child Protective Services Investigation and Casework</a:t>
            </a:r>
          </a:p>
          <a:p>
            <a:pPr eaLnBrk="1" hangingPunct="1">
              <a:lnSpc>
                <a:spcPct val="200000"/>
              </a:lnSpc>
            </a:pPr>
            <a:r>
              <a:rPr lang="en-US" sz="3000" dirty="0" smtClean="0">
                <a:latin typeface="Times New Roman" pitchFamily="18" charset="0"/>
                <a:cs typeface="Times New Roman" pitchFamily="18" charset="0"/>
              </a:rPr>
              <a:t>Intensive Family Preservation Services</a:t>
            </a:r>
          </a:p>
          <a:p>
            <a:pPr lvl="7">
              <a:lnSpc>
                <a:spcPct val="200000"/>
              </a:lnSpc>
            </a:pPr>
            <a:r>
              <a:rPr lang="en-US" sz="1900" dirty="0" smtClean="0">
                <a:latin typeface="Times New Roman" pitchFamily="18" charset="0"/>
                <a:cs typeface="Times New Roman" pitchFamily="18" charset="0"/>
              </a:rPr>
              <a:t>                                                        (</a:t>
            </a:r>
            <a:r>
              <a:rPr lang="en-US" sz="2100" dirty="0" err="1" smtClean="0">
                <a:latin typeface="Times New Roman" pitchFamily="18" charset="0"/>
                <a:cs typeface="Times New Roman" pitchFamily="18" charset="0"/>
              </a:rPr>
              <a:t>Hibbs</a:t>
            </a:r>
            <a:r>
              <a:rPr lang="en-US" sz="2100" dirty="0" smtClean="0">
                <a:latin typeface="Times New Roman" pitchFamily="18" charset="0"/>
                <a:cs typeface="Times New Roman" pitchFamily="18" charset="0"/>
              </a:rPr>
              <a:t> &amp; Jensen, 1996</a:t>
            </a:r>
            <a:r>
              <a:rPr lang="en-US" sz="1900" dirty="0" smtClean="0">
                <a:latin typeface="Times New Roman" pitchFamily="18" charset="0"/>
                <a:cs typeface="Times New Roman" pitchFamily="18" charset="0"/>
              </a:rPr>
              <a:t>)</a:t>
            </a:r>
          </a:p>
        </p:txBody>
      </p:sp>
      <p:sp>
        <p:nvSpPr>
          <p:cNvPr id="3" name="Title 2"/>
          <p:cNvSpPr>
            <a:spLocks noGrp="1"/>
          </p:cNvSpPr>
          <p:nvPr>
            <p:ph type="title"/>
          </p:nvPr>
        </p:nvSpPr>
        <p:spPr>
          <a:xfrm>
            <a:off x="381000" y="274638"/>
            <a:ext cx="8305800" cy="1020762"/>
          </a:xfrm>
        </p:spPr>
        <p:txBody>
          <a:bodyPr>
            <a:noAutofit/>
          </a:bodyPr>
          <a:lstStyle/>
          <a:p>
            <a:pPr algn="ctr" eaLnBrk="1" fontAlgn="auto" hangingPunct="1">
              <a:spcAft>
                <a:spcPts val="0"/>
              </a:spcAft>
              <a:defRPr/>
            </a:pPr>
            <a:r>
              <a:rPr lang="en-US" sz="3600" dirty="0" smtClean="0">
                <a:effectLst/>
                <a:latin typeface="Times New Roman" pitchFamily="18" charset="0"/>
                <a:cs typeface="Times New Roman" pitchFamily="18" charset="0"/>
              </a:rPr>
              <a:t>Resources Available in Our Community</a:t>
            </a:r>
            <a:endParaRPr lang="en-US" sz="3600" dirty="0">
              <a:effectLst/>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1"/>
          <p:cNvSpPr>
            <a:spLocks noGrp="1"/>
          </p:cNvSpPr>
          <p:nvPr>
            <p:ph idx="1"/>
          </p:nvPr>
        </p:nvSpPr>
        <p:spPr>
          <a:xfrm>
            <a:off x="457200" y="1295400"/>
            <a:ext cx="8229600" cy="4711700"/>
          </a:xfrm>
        </p:spPr>
        <p:txBody>
          <a:bodyPr/>
          <a:lstStyle/>
          <a:p>
            <a:pPr eaLnBrk="1" hangingPunct="1">
              <a:lnSpc>
                <a:spcPct val="150000"/>
              </a:lnSpc>
              <a:buNone/>
            </a:pPr>
            <a:r>
              <a:rPr lang="en-US" sz="2400" dirty="0" smtClean="0">
                <a:latin typeface="Times New Roman" pitchFamily="18" charset="0"/>
                <a:cs typeface="Times New Roman" pitchFamily="18" charset="0"/>
              </a:rPr>
              <a:t>Alexander, J. F., Waldron, H. B., Robbins, M. S., &amp; </a:t>
            </a:r>
            <a:r>
              <a:rPr lang="en-US" sz="2400" dirty="0" err="1" smtClean="0">
                <a:latin typeface="Times New Roman" pitchFamily="18" charset="0"/>
                <a:cs typeface="Times New Roman" pitchFamily="18" charset="0"/>
              </a:rPr>
              <a:t>Neeb</a:t>
            </a:r>
            <a:r>
              <a:rPr lang="en-US" sz="2400" dirty="0" smtClean="0">
                <a:latin typeface="Times New Roman" pitchFamily="18" charset="0"/>
                <a:cs typeface="Times New Roman" pitchFamily="18" charset="0"/>
              </a:rPr>
              <a:t>, A. A. (2013). </a:t>
            </a:r>
            <a:r>
              <a:rPr lang="en-US" sz="2400" i="1" dirty="0" smtClean="0">
                <a:latin typeface="Times New Roman" pitchFamily="18" charset="0"/>
                <a:cs typeface="Times New Roman" pitchFamily="18" charset="0"/>
              </a:rPr>
              <a:t>Functional family therapy for adolescent behavior problems</a:t>
            </a:r>
            <a:r>
              <a:rPr lang="en-US" sz="2400" dirty="0" smtClean="0">
                <a:latin typeface="Times New Roman" pitchFamily="18" charset="0"/>
                <a:cs typeface="Times New Roman" pitchFamily="18" charset="0"/>
              </a:rPr>
              <a:t>. American Psychological Association.</a:t>
            </a:r>
          </a:p>
          <a:p>
            <a:pPr eaLnBrk="1" hangingPunct="1">
              <a:lnSpc>
                <a:spcPct val="150000"/>
              </a:lnSpc>
              <a:buNone/>
            </a:pPr>
            <a:r>
              <a:rPr lang="en-US" sz="2400" dirty="0" err="1" smtClean="0">
                <a:latin typeface="Times New Roman" pitchFamily="18" charset="0"/>
                <a:cs typeface="Times New Roman" pitchFamily="18" charset="0"/>
              </a:rPr>
              <a:t>Hibbs</a:t>
            </a:r>
            <a:r>
              <a:rPr lang="en-US" sz="2400" dirty="0" smtClean="0">
                <a:latin typeface="Times New Roman" pitchFamily="18" charset="0"/>
                <a:cs typeface="Times New Roman" pitchFamily="18" charset="0"/>
              </a:rPr>
              <a:t>, E. D., &amp; Jensen, P. S. (1996). </a:t>
            </a:r>
            <a:r>
              <a:rPr lang="en-US" sz="2400" i="1" dirty="0" smtClean="0">
                <a:latin typeface="Times New Roman" pitchFamily="18" charset="0"/>
                <a:cs typeface="Times New Roman" pitchFamily="18" charset="0"/>
              </a:rPr>
              <a:t>Psychosocial treatments for child and adolescent disorders: Empirically based strategies for clinical practice</a:t>
            </a:r>
            <a:r>
              <a:rPr lang="en-US" sz="2400" dirty="0" smtClean="0">
                <a:latin typeface="Times New Roman" pitchFamily="18" charset="0"/>
                <a:cs typeface="Times New Roman" pitchFamily="18" charset="0"/>
              </a:rPr>
              <a:t>. American Psychological Association.</a:t>
            </a:r>
          </a:p>
        </p:txBody>
      </p:sp>
      <p:sp>
        <p:nvSpPr>
          <p:cNvPr id="3" name="Title 2"/>
          <p:cNvSpPr>
            <a:spLocks noGrp="1"/>
          </p:cNvSpPr>
          <p:nvPr>
            <p:ph type="title"/>
          </p:nvPr>
        </p:nvSpPr>
        <p:spPr>
          <a:xfrm>
            <a:off x="381000" y="274638"/>
            <a:ext cx="8305800" cy="1020762"/>
          </a:xfrm>
        </p:spPr>
        <p:txBody>
          <a:bodyPr>
            <a:noAutofit/>
          </a:bodyPr>
          <a:lstStyle/>
          <a:p>
            <a:pPr algn="ctr" eaLnBrk="1" fontAlgn="auto" hangingPunct="1">
              <a:spcAft>
                <a:spcPts val="0"/>
              </a:spcAft>
              <a:defRPr/>
            </a:pPr>
            <a:r>
              <a:rPr lang="en-US" sz="3000" dirty="0" smtClean="0">
                <a:effectLst/>
                <a:latin typeface="Times New Roman" pitchFamily="18" charset="0"/>
                <a:cs typeface="Times New Roman" pitchFamily="18" charset="0"/>
              </a:rPr>
              <a:t>References </a:t>
            </a:r>
            <a:endParaRPr lang="en-US" sz="3000" dirty="0">
              <a:effectLst/>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Concourse</Template>
  <TotalTime>0</TotalTime>
  <Words>910</Words>
  <Application>Microsoft Office PowerPoint</Application>
  <PresentationFormat>On-screen Show (4:3)</PresentationFormat>
  <Paragraphs>61</Paragraphs>
  <Slides>7</Slides>
  <Notes>7</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Concourse</vt:lpstr>
      <vt:lpstr> Training and Intervention Program for Soo-Kyung’s Case</vt:lpstr>
      <vt:lpstr>Background Information of Soo-Kyung</vt:lpstr>
      <vt:lpstr>The Role Sue Plays in Her Family and How that Correlates With the Expressed Behavior</vt:lpstr>
      <vt:lpstr>The Role Sue Plays in Her School and Peer Group and how That correlates With the Expressed Behavior</vt:lpstr>
      <vt:lpstr>Intervention Strategy For Sue</vt:lpstr>
      <vt:lpstr>Resources Available in Our Community</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2018-11-13T13:51:41Z</dcterms:created>
  <dcterms:modified xsi:type="dcterms:W3CDTF">2018-11-13T13:51:56Z</dcterms:modified>
</cp:coreProperties>
</file>